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470" r:id="rId5"/>
    <p:sldId id="456" r:id="rId6"/>
    <p:sldId id="461" r:id="rId7"/>
    <p:sldId id="460" r:id="rId8"/>
    <p:sldId id="459" r:id="rId9"/>
    <p:sldId id="458" r:id="rId10"/>
    <p:sldId id="457" r:id="rId11"/>
    <p:sldId id="449" r:id="rId12"/>
    <p:sldId id="469" r:id="rId13"/>
    <p:sldId id="468" r:id="rId14"/>
    <p:sldId id="467" r:id="rId15"/>
    <p:sldId id="464" r:id="rId16"/>
    <p:sldId id="450" r:id="rId17"/>
    <p:sldId id="455" r:id="rId18"/>
    <p:sldId id="454" r:id="rId19"/>
    <p:sldId id="452" r:id="rId20"/>
    <p:sldId id="453" r:id="rId21"/>
    <p:sldId id="462" r:id="rId22"/>
    <p:sldId id="463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25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43" name="Google Shape;143;p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標題投影片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891D">
                <a:alpha val="69411"/>
              </a:srgbClr>
            </a:solidFill>
            <a:ln>
              <a:noFill/>
            </a:ln>
          </p:spPr>
        </p:sp>
        <p:sp>
          <p:nvSpPr>
            <p:cNvPr id="30" name="Google Shape;30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89B8D4">
                <a:alpha val="69411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677334" y="2404534"/>
            <a:ext cx="9261139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 panose="02020603050405020304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 txBox="1"/>
          <p:nvPr>
            <p:ph type="subTitle" idx="1"/>
          </p:nvPr>
        </p:nvSpPr>
        <p:spPr>
          <a:xfrm>
            <a:off x="674160" y="4050833"/>
            <a:ext cx="9264313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type="dt" idx="10"/>
          </p:nvPr>
        </p:nvSpPr>
        <p:spPr>
          <a:xfrm>
            <a:off x="8807510" y="6360169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type="ftr" idx="11"/>
          </p:nvPr>
        </p:nvSpPr>
        <p:spPr>
          <a:xfrm>
            <a:off x="677333" y="6360168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"/>
          <p:cNvSpPr txBox="1"/>
          <p:nvPr>
            <p:ph type="sldNum" idx="12"/>
          </p:nvPr>
        </p:nvSpPr>
        <p:spPr>
          <a:xfrm>
            <a:off x="10027577" y="6360169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39" name="Google Shape;39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03510" y="6406487"/>
            <a:ext cx="1266570" cy="33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imes New Roman" panose="02020603050405020304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imes New Roman" panose="02020603050405020304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imes New Roman" panose="02020603050405020304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 panose="02020603050405020304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Times New Roman" panose="02020603050405020304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imes New Roman" panose="02020603050405020304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imes New Roman" panose="02020603050405020304"/>
              <a:buNone/>
              <a:defRPr/>
            </a:lvl5pPr>
            <a:lvl6pPr marL="2743200" lvl="5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sp>
        <p:nvSpPr>
          <p:cNvPr id="105" name="Google Shape;105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 panose="020B0604020202020204"/>
              <a:buNone/>
            </a:pPr>
            <a:r>
              <a:rPr lang="zh-TW" sz="8000" b="0" i="0" u="none" strike="noStrike" cap="none">
                <a:solidFill>
                  <a:srgbClr val="89B8D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 panose="020B0604020202020204"/>
              <a:buNone/>
            </a:pPr>
            <a:r>
              <a:rPr lang="zh-TW" sz="8000" b="0" i="0" u="none" strike="noStrike" cap="none">
                <a:solidFill>
                  <a:srgbClr val="89B8D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sz="1800" b="0" i="0" u="none" strike="noStrike" cap="none">
              <a:solidFill>
                <a:srgbClr val="89B8D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imes New Roman" panose="02020603050405020304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imes New Roman" panose="02020603050405020304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imes New Roman" panose="02020603050405020304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 panose="02020603050405020304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Times New Roman" panose="02020603050405020304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imes New Roman" panose="02020603050405020304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imes New Roman" panose="02020603050405020304"/>
              <a:buNone/>
              <a:defRPr/>
            </a:lvl5pPr>
            <a:lvl6pPr marL="2743200" lvl="5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sp>
        <p:nvSpPr>
          <p:cNvPr id="120" name="Google Shape;120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 panose="020B0604020202020204"/>
              <a:buNone/>
            </a:pPr>
            <a:r>
              <a:rPr lang="zh-TW" sz="8000" b="0" i="0" u="none" strike="noStrike" cap="none">
                <a:solidFill>
                  <a:srgbClr val="89B8D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 panose="020B0604020202020204"/>
              <a:buNone/>
            </a:pPr>
            <a:r>
              <a:rPr lang="zh-TW" sz="8000" b="0" i="0" u="none" strike="noStrike" cap="none">
                <a:solidFill>
                  <a:srgbClr val="89B8D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imes New Roman" panose="02020603050405020304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imes New Roman" panose="020206030504050203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 panose="02020603050405020304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Times New Roman" panose="02020603050405020304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imes New Roman" panose="02020603050405020304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imes New Roman" panose="02020603050405020304"/>
              <a:buNone/>
              <a:defRPr/>
            </a:lvl5pPr>
            <a:lvl6pPr marL="2743200" lvl="5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標題及直排文字">
  <p:cSld name="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直排標題及文字">
  <p:cSld name="VERTICAL_TITLE_AND_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標題及物件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677333" y="235132"/>
            <a:ext cx="10126177" cy="77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imes New Roman" panose="02020603050405020304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type="body" idx="1"/>
          </p:nvPr>
        </p:nvSpPr>
        <p:spPr>
          <a:xfrm>
            <a:off x="677334" y="1219200"/>
            <a:ext cx="10126176" cy="495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▶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▶"/>
              <a:defRPr sz="2000"/>
            </a:lvl2pPr>
            <a:lvl3pPr marL="1371600" lvl="2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3pPr>
            <a:lvl4pPr marL="1828800" lvl="3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4pPr>
            <a:lvl5pPr marL="2286000" lvl="4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5pPr>
            <a:lvl6pPr marL="2743200" lvl="5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type="dt" idx="10"/>
          </p:nvPr>
        </p:nvSpPr>
        <p:spPr>
          <a:xfrm>
            <a:off x="8807510" y="6360169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type="ftr" idx="11"/>
          </p:nvPr>
        </p:nvSpPr>
        <p:spPr>
          <a:xfrm>
            <a:off x="677333" y="6360168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type="sldNum" idx="12"/>
          </p:nvPr>
        </p:nvSpPr>
        <p:spPr>
          <a:xfrm>
            <a:off x="10027577" y="6360169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46" name="Google Shape;46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03510" y="6406487"/>
            <a:ext cx="1266570" cy="33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章節標題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 panose="02020603050405020304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兩項物件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對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imes New Roman" panose="02020603050405020304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/>
        </p:txBody>
      </p:sp>
      <p:sp>
        <p:nvSpPr>
          <p:cNvPr id="63" name="Google Shape;63;p6"/>
          <p:cNvSpPr txBox="1"/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/>
        </p:txBody>
      </p:sp>
      <p:sp>
        <p:nvSpPr>
          <p:cNvPr id="65" name="Google Shape;65;p6"/>
          <p:cNvSpPr txBox="1"/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只有標題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含標題的內容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 panose="02020603050405020304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2" name="Google Shape;82;p9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含標題的圖片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 panose="02020603050405020304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/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9" name="Google Shape;89;p10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891D">
                <a:alpha val="69411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89B8D4">
                <a:alpha val="69411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imes New Roman" panose="02020603050405020304"/>
              <a:buNone/>
              <a:defRPr sz="36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  <a:defRPr sz="24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1371600" marR="0" lvl="2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2286000" marR="0" lvl="4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3657600" marR="0" lvl="7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4114800" marR="0" lvl="8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22935" y="1503680"/>
            <a:ext cx="9001760" cy="1722120"/>
          </a:xfrm>
        </p:spPr>
        <p:txBody>
          <a:bodyPr>
            <a:noAutofit/>
          </a:bodyPr>
          <a:lstStyle/>
          <a:p>
            <a:pPr algn="ctr"/>
            <a:r>
              <a:rPr lang="zh-CN" altLang="en-US" sz="4800" b="0" spc="0" dirty="0">
                <a:solidFill>
                  <a:schemeClr val="tx1"/>
                </a:solidFill>
                <a:ea typeface="Microsoft YaHei" panose="020B0503020204020204" charset="-122"/>
                <a:cs typeface="Segoe UI Semibold" panose="020B0702040204020203" charset="0"/>
                <a:sym typeface="+mn-ea"/>
              </a:rPr>
              <a:t>基于</a:t>
            </a:r>
            <a:r>
              <a:rPr lang="en-US" altLang="zh-CN" sz="4800" b="0" spc="0" dirty="0">
                <a:solidFill>
                  <a:schemeClr val="tx1"/>
                </a:solidFill>
                <a:ea typeface="Microsoft YaHei" panose="020B0503020204020204" charset="-122"/>
                <a:cs typeface="Segoe UI Semibold" panose="020B0702040204020203" charset="0"/>
                <a:sym typeface="+mn-ea"/>
              </a:rPr>
              <a:t>SIFT</a:t>
            </a:r>
            <a:r>
              <a:rPr lang="zh-CN" altLang="en-US" sz="4800" b="0" spc="0" dirty="0">
                <a:solidFill>
                  <a:schemeClr val="tx1"/>
                </a:solidFill>
                <a:ea typeface="Microsoft YaHei" panose="020B0503020204020204" charset="-122"/>
                <a:cs typeface="Segoe UI Semibold" panose="020B0702040204020203" charset="0"/>
                <a:sym typeface="+mn-ea"/>
              </a:rPr>
              <a:t>之</a:t>
            </a:r>
            <a:r>
              <a:rPr lang="zh-CN" altLang="en-US" sz="4800" b="0" spc="0" dirty="0">
                <a:solidFill>
                  <a:schemeClr val="tx1"/>
                </a:solidFill>
                <a:ea typeface="Microsoft YaHei" panose="020B0503020204020204" charset="-122"/>
                <a:cs typeface="Segoe UI Semibold" panose="020B0702040204020203" charset="0"/>
                <a:sym typeface="+mn-ea"/>
              </a:rPr>
              <a:t>CPU</a:t>
            </a:r>
            <a:r>
              <a:rPr lang="zh-CN" altLang="en-US" sz="4800" dirty="0">
                <a:solidFill>
                  <a:schemeClr val="tx1"/>
                </a:solidFill>
                <a:ea typeface="Microsoft YaHei" panose="020B0503020204020204" charset="-122"/>
                <a:cs typeface="Segoe UI Semibold" panose="020B0702040204020203" charset="0"/>
                <a:sym typeface="+mn-ea"/>
              </a:rPr>
              <a:t>方向</a:t>
            </a:r>
            <a:r>
              <a:rPr lang="zh-CN" altLang="en-US" sz="4800" b="0" spc="0" dirty="0">
                <a:solidFill>
                  <a:schemeClr val="tx1"/>
                </a:solidFill>
                <a:ea typeface="Microsoft YaHei" panose="020B0503020204020204" charset="-122"/>
                <a:cs typeface="Segoe UI Semibold" panose="020B0702040204020203" charset="0"/>
                <a:sym typeface="+mn-ea"/>
              </a:rPr>
              <a:t>辨識</a:t>
            </a:r>
            <a:br>
              <a:rPr lang="en-US" altLang="zh-CN" sz="2800" b="0" spc="0" dirty="0">
                <a:ea typeface="Microsoft YaHei" panose="020B0503020204020204" charset="-122"/>
                <a:cs typeface="Segoe UI Semibold" panose="020B0702040204020203" charset="0"/>
                <a:sym typeface="+mn-ea"/>
              </a:rPr>
            </a:br>
            <a:r>
              <a:rPr lang="en-US" altLang="zh-CN" sz="2800" b="0" spc="0" dirty="0">
                <a:ea typeface="Microsoft YaHei" panose="020B0503020204020204" charset="-122"/>
                <a:cs typeface="Segoe UI Semibold" panose="020B0702040204020203" charset="0"/>
                <a:sym typeface="+mn-ea"/>
              </a:rPr>
              <a:t> </a:t>
            </a:r>
            <a:endParaRPr lang="en-US" altLang="zh-CN" sz="2800" b="0" spc="0" dirty="0">
              <a:ea typeface="Microsoft YaHei" panose="020B0503020204020204" charset="-122"/>
              <a:cs typeface="Segoe UI Semibold" panose="020B0702040204020203" charset="0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22935" y="4628515"/>
            <a:ext cx="9001125" cy="41973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張軍斌  溫韻筑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2935" y="6002020"/>
            <a:ext cx="9192260" cy="41973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2021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01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25</a:t>
            </a:r>
            <a:r>
              <a:rPr lang="zh-CN" altLang="en-US" dirty="0">
                <a:solidFill>
                  <a:schemeClr val="tx1"/>
                </a:solidFill>
              </a:rPr>
              <a:t>日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SIFT</a:t>
            </a:r>
            <a:r>
              <a:rPr lang="zh-CN" altLang="en-US"/>
              <a:t>提取特徵點，並排序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35" y="1317625"/>
            <a:ext cx="9817100" cy="4222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SIFT</a:t>
            </a:r>
            <a:r>
              <a:rPr lang="zh-CN" altLang="en-US"/>
              <a:t>特徵的匹配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779780"/>
            <a:ext cx="8523605" cy="60604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SIFT</a:t>
            </a:r>
            <a:r>
              <a:rPr lang="zh-CN" altLang="en-US"/>
              <a:t>提取匹配特徵點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16122"/>
          <a:stretch>
            <a:fillRect/>
          </a:stretch>
        </p:blipFill>
        <p:spPr>
          <a:xfrm>
            <a:off x="421005" y="1760220"/>
            <a:ext cx="974598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計算特徵點之間的距離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785495"/>
            <a:ext cx="8938260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計算角度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850265"/>
            <a:ext cx="10705465" cy="59804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CPU1</a:t>
            </a:r>
            <a:r>
              <a:rPr lang="zh-CN" altLang="en-US"/>
              <a:t>方向</a:t>
            </a:r>
            <a:endParaRPr lang="zh-CN" altLang="en-US"/>
          </a:p>
        </p:txBody>
      </p:sp>
      <p:pic>
        <p:nvPicPr>
          <p:cNvPr id="116" name="图片 115"/>
          <p:cNvPicPr/>
          <p:nvPr/>
        </p:nvPicPr>
        <p:blipFill>
          <a:blip r:embed="rId1"/>
          <a:stretch>
            <a:fillRect/>
          </a:stretch>
        </p:blipFill>
        <p:spPr>
          <a:xfrm>
            <a:off x="678815" y="923290"/>
            <a:ext cx="9657080" cy="2898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图片 116"/>
          <p:cNvPicPr/>
          <p:nvPr/>
        </p:nvPicPr>
        <p:blipFill>
          <a:blip r:embed="rId2"/>
          <a:stretch>
            <a:fillRect/>
          </a:stretch>
        </p:blipFill>
        <p:spPr>
          <a:xfrm>
            <a:off x="678180" y="3906520"/>
            <a:ext cx="9657715" cy="2823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CPU1</a:t>
            </a:r>
            <a:r>
              <a:rPr lang="zh-CN" altLang="en-US">
                <a:sym typeface="+mn-ea"/>
              </a:rPr>
              <a:t>方向</a:t>
            </a:r>
            <a:endParaRPr lang="zh-TW" altLang="en-US"/>
          </a:p>
        </p:txBody>
      </p:sp>
      <p:pic>
        <p:nvPicPr>
          <p:cNvPr id="118" name="图片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677545" y="1010285"/>
            <a:ext cx="9907905" cy="2760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图片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677545" y="3874135"/>
            <a:ext cx="9907905" cy="274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CPU2</a:t>
            </a:r>
            <a:r>
              <a:rPr lang="zh-CN" altLang="en-US">
                <a:sym typeface="+mn-ea"/>
              </a:rPr>
              <a:t>方向</a:t>
            </a:r>
            <a:endParaRPr lang="zh-TW" altLang="en-US"/>
          </a:p>
        </p:txBody>
      </p:sp>
      <p:pic>
        <p:nvPicPr>
          <p:cNvPr id="120" name="图片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677545" y="852170"/>
            <a:ext cx="979741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图片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677545" y="3700145"/>
            <a:ext cx="9797415" cy="2842260"/>
          </a:xfrm>
          <a:prstGeom prst="rect">
            <a:avLst/>
          </a:prstGeom>
          <a:noFill/>
          <a:ln w="92075">
            <a:solidFill>
              <a:srgbClr val="FF0000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CPU2</a:t>
            </a:r>
            <a:r>
              <a:rPr lang="zh-CN" altLang="en-US">
                <a:sym typeface="+mn-ea"/>
              </a:rPr>
              <a:t>方向</a:t>
            </a:r>
            <a:endParaRPr lang="zh-TW" altLang="en-US"/>
          </a:p>
        </p:txBody>
      </p:sp>
      <p:pic>
        <p:nvPicPr>
          <p:cNvPr id="122" name="图片 121"/>
          <p:cNvPicPr/>
          <p:nvPr/>
        </p:nvPicPr>
        <p:blipFill>
          <a:blip r:embed="rId1"/>
          <a:stretch>
            <a:fillRect/>
          </a:stretch>
        </p:blipFill>
        <p:spPr>
          <a:xfrm>
            <a:off x="677545" y="814705"/>
            <a:ext cx="10107930" cy="2769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图片 122"/>
          <p:cNvPicPr/>
          <p:nvPr/>
        </p:nvPicPr>
        <p:blipFill>
          <a:blip r:embed="rId2"/>
          <a:stretch>
            <a:fillRect/>
          </a:stretch>
        </p:blipFill>
        <p:spPr>
          <a:xfrm>
            <a:off x="677545" y="3718560"/>
            <a:ext cx="10107930" cy="2739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4" name="文本框 123"/>
          <p:cNvSpPr txBox="1"/>
          <p:nvPr/>
        </p:nvSpPr>
        <p:spPr>
          <a:xfrm>
            <a:off x="3590925" y="474408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05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CPU3</a:t>
            </a:r>
            <a:r>
              <a:rPr lang="zh-CN" altLang="en-US">
                <a:sym typeface="+mn-ea"/>
              </a:rPr>
              <a:t>方向</a:t>
            </a:r>
            <a:endParaRPr lang="zh-TW" altLang="en-US"/>
          </a:p>
        </p:txBody>
      </p:sp>
      <p:pic>
        <p:nvPicPr>
          <p:cNvPr id="124" name="图片 123"/>
          <p:cNvPicPr/>
          <p:nvPr/>
        </p:nvPicPr>
        <p:blipFill>
          <a:blip r:embed="rId1"/>
          <a:stretch>
            <a:fillRect/>
          </a:stretch>
        </p:blipFill>
        <p:spPr>
          <a:xfrm>
            <a:off x="677545" y="826770"/>
            <a:ext cx="10005695" cy="2921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/>
          <p:cNvPicPr/>
          <p:nvPr/>
        </p:nvPicPr>
        <p:blipFill>
          <a:blip r:embed="rId2"/>
          <a:stretch>
            <a:fillRect/>
          </a:stretch>
        </p:blipFill>
        <p:spPr>
          <a:xfrm>
            <a:off x="677545" y="3866515"/>
            <a:ext cx="10005060" cy="28428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根據模板，如何找到圖片的旋轉角度？</a:t>
            </a:r>
            <a:endParaRPr lang="en-US" altLang="zh-TW" sz="3200"/>
          </a:p>
        </p:txBody>
      </p:sp>
      <p:sp>
        <p:nvSpPr>
          <p:cNvPr id="4" name="文本框 3"/>
          <p:cNvSpPr txBox="1"/>
          <p:nvPr/>
        </p:nvSpPr>
        <p:spPr>
          <a:xfrm>
            <a:off x="555625" y="962025"/>
            <a:ext cx="900747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用離散傅里葉變換加霍夫變換，求圖像的旋轉角度。這種方案對圖片有比較高的要求，圖像中必須有行列規整的物體，例如文本是一個很典型的例子，如果是像你給出的這種圖像，效果不太好，當然你也可以試試加一些約束和判斷或許可以改進。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3505" y="2241550"/>
            <a:ext cx="7878445" cy="46215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CPU3</a:t>
            </a:r>
            <a:r>
              <a:rPr lang="zh-CN" altLang="en-US">
                <a:sym typeface="+mn-ea"/>
              </a:rPr>
              <a:t>方向</a:t>
            </a:r>
            <a:endParaRPr lang="zh-TW" altLang="en-US"/>
          </a:p>
        </p:txBody>
      </p:sp>
      <p:pic>
        <p:nvPicPr>
          <p:cNvPr id="126" name="图片 125"/>
          <p:cNvPicPr/>
          <p:nvPr/>
        </p:nvPicPr>
        <p:blipFill>
          <a:blip r:embed="rId1"/>
          <a:stretch>
            <a:fillRect/>
          </a:stretch>
        </p:blipFill>
        <p:spPr>
          <a:xfrm>
            <a:off x="773430" y="860425"/>
            <a:ext cx="9934575" cy="282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7" name="图片 126"/>
          <p:cNvPicPr/>
          <p:nvPr/>
        </p:nvPicPr>
        <p:blipFill>
          <a:blip r:embed="rId2"/>
          <a:stretch>
            <a:fillRect/>
          </a:stretch>
        </p:blipFill>
        <p:spPr>
          <a:xfrm>
            <a:off x="773430" y="3800475"/>
            <a:ext cx="9934575" cy="2912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根據模板，如何找到圖片的旋轉角度？</a:t>
            </a:r>
            <a:endParaRPr lang="en-US" altLang="zh-TW"/>
          </a:p>
        </p:txBody>
      </p:sp>
      <p:sp>
        <p:nvSpPr>
          <p:cNvPr id="4" name="文本框 3"/>
          <p:cNvSpPr txBox="1"/>
          <p:nvPr/>
        </p:nvSpPr>
        <p:spPr>
          <a:xfrm>
            <a:off x="604520" y="1457960"/>
            <a:ext cx="900747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用SIFT或者SURF求圖片的描述算子，然後用findHomography求得H矩陣，然後用opencv的decomposeHomographyMat分解出旋轉矩陣和平移矩陣，再用opencv的Rodrigues將旋轉矩陣轉為歐拉角。第二種方法有一個難點，那就是decomposeHomographyMat的結果往往不唯一，因為homography的矩陣分解是與相機矩陣相關的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 descr="match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065" y="3032125"/>
            <a:ext cx="6377305" cy="3786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CPU1 </a:t>
            </a:r>
            <a:r>
              <a:rPr lang="zh-CN" altLang="en-US"/>
              <a:t>特徵點</a:t>
            </a:r>
            <a:endParaRPr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714375" y="1030605"/>
            <a:ext cx="4862195" cy="2806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5935980" y="1010285"/>
            <a:ext cx="4469130" cy="2805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714375" y="3943350"/>
            <a:ext cx="4862195" cy="2715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4"/>
          <a:stretch>
            <a:fillRect/>
          </a:stretch>
        </p:blipFill>
        <p:spPr>
          <a:xfrm>
            <a:off x="5935980" y="3943350"/>
            <a:ext cx="4422140" cy="2715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CPU2 </a:t>
            </a:r>
            <a:r>
              <a:rPr lang="zh-CN" altLang="en-US">
                <a:sym typeface="+mn-ea"/>
              </a:rPr>
              <a:t>特徵點</a:t>
            </a:r>
            <a:endParaRPr lang="zh-TW" altLang="en-US"/>
          </a:p>
        </p:txBody>
      </p:sp>
      <p:pic>
        <p:nvPicPr>
          <p:cNvPr id="108" name="图片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611505" y="854075"/>
            <a:ext cx="4761865" cy="28790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5537200" y="854075"/>
            <a:ext cx="4826000" cy="28790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3"/>
          <a:stretch>
            <a:fillRect/>
          </a:stretch>
        </p:blipFill>
        <p:spPr>
          <a:xfrm>
            <a:off x="610870" y="3853180"/>
            <a:ext cx="4762500" cy="2821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4"/>
          <a:stretch>
            <a:fillRect/>
          </a:stretch>
        </p:blipFill>
        <p:spPr>
          <a:xfrm>
            <a:off x="5537200" y="3866515"/>
            <a:ext cx="4826000" cy="2807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" name="文本框 111"/>
          <p:cNvSpPr txBox="1"/>
          <p:nvPr/>
        </p:nvSpPr>
        <p:spPr>
          <a:xfrm>
            <a:off x="4730750" y="618553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05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CPU1 </a:t>
            </a:r>
            <a:r>
              <a:rPr lang="zh-CN" altLang="en-US">
                <a:sym typeface="+mn-ea"/>
              </a:rPr>
              <a:t>特徵點</a:t>
            </a:r>
            <a:endParaRPr lang="zh-TW" altLang="en-US"/>
          </a:p>
        </p:txBody>
      </p:sp>
      <p:pic>
        <p:nvPicPr>
          <p:cNvPr id="112" name="图片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481965" y="936625"/>
            <a:ext cx="7160260" cy="5466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7769860" y="936625"/>
            <a:ext cx="4196715" cy="5466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CPU1 </a:t>
            </a:r>
            <a:r>
              <a:rPr lang="zh-CN" altLang="en-US">
                <a:sym typeface="+mn-ea"/>
              </a:rPr>
              <a:t>特徵點</a:t>
            </a:r>
            <a:endParaRPr lang="zh-TW" altLang="en-US"/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677545" y="965835"/>
            <a:ext cx="6496685" cy="5420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图片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7300595" y="965835"/>
            <a:ext cx="4570095" cy="5419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圖片整理成一樣大小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23284"/>
          <a:stretch>
            <a:fillRect/>
          </a:stretch>
        </p:blipFill>
        <p:spPr>
          <a:xfrm>
            <a:off x="609600" y="1010285"/>
            <a:ext cx="8812530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CPU1 </a:t>
            </a:r>
            <a:r>
              <a:rPr lang="zh-CN" altLang="en-US">
                <a:sym typeface="+mn-ea"/>
              </a:rPr>
              <a:t>特徵點</a:t>
            </a:r>
            <a:br>
              <a:rPr lang="en-US" altLang="zh-TW"/>
            </a:br>
            <a:endParaRPr lang="zh-TW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74345" y="907415"/>
            <a:ext cx="5492750" cy="2671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028055" y="907415"/>
            <a:ext cx="5412740" cy="2671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474345" y="3718560"/>
            <a:ext cx="5492115" cy="2705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028055" y="3718560"/>
            <a:ext cx="5412740" cy="2682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简约工作汇报"/>
  <p:tag name="KSO_WM_UNIT_NOCLEAR" val="0"/>
  <p:tag name="KSO_WM_UNIT_VALUE" val="12"/>
  <p:tag name="KSO_WM_UNIT_TYPE" val="a"/>
  <p:tag name="KSO_WM_UNIT_INDEX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b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副标题"/>
  <p:tag name="KSO_WM_UNIT_NOCLEAR" val="0"/>
  <p:tag name="KSO_WM_UNIT_VALUE" val="27"/>
  <p:tag name="KSO_WM_UNIT_TYPE" val="b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b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副标题"/>
  <p:tag name="KSO_WM_UNIT_NOCLEAR" val="0"/>
  <p:tag name="KSO_WM_UNIT_VALUE" val="27"/>
  <p:tag name="KSO_WM_UNIT_TYPE" val="b"/>
  <p:tag name="KSO_WM_UNIT_INDEX" val="1"/>
</p:tagLst>
</file>

<file path=ppt/theme/theme1.xml><?xml version="1.0" encoding="utf-8"?>
<a:theme xmlns:a="http://schemas.openxmlformats.org/drawingml/2006/main" name="多面向">
  <a:themeElements>
    <a:clrScheme name="跑馬燈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</Words>
  <Application>WPS 演示</Application>
  <PresentationFormat/>
  <Paragraphs>52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Arial</vt:lpstr>
      <vt:lpstr>Times New Roman</vt:lpstr>
      <vt:lpstr>Noto Sans Symbols</vt:lpstr>
      <vt:lpstr>Microsoft YaHei</vt:lpstr>
      <vt:lpstr>Segoe UI Semibold</vt:lpstr>
      <vt:lpstr>Wingdings</vt:lpstr>
      <vt:lpstr>Times New Roman</vt:lpstr>
      <vt:lpstr>Calibri</vt:lpstr>
      <vt:lpstr>Arial Unicode MS</vt:lpstr>
      <vt:lpstr>Segoe Print</vt:lpstr>
      <vt:lpstr>多面向</vt:lpstr>
      <vt:lpstr>基于SIFT之CPU方向辨識  </vt:lpstr>
      <vt:lpstr>根據模板，如何找到圖片的旋轉角度？</vt:lpstr>
      <vt:lpstr>根據模板，如何找到圖片的旋轉角度？</vt:lpstr>
      <vt:lpstr>CPU1 特徵點</vt:lpstr>
      <vt:lpstr>CPU2 特徵點</vt:lpstr>
      <vt:lpstr>CPU1 特徵點</vt:lpstr>
      <vt:lpstr>CPU1 特徵點</vt:lpstr>
      <vt:lpstr>圖片整理成一樣大小</vt:lpstr>
      <vt:lpstr>CPU1 特徵點 </vt:lpstr>
      <vt:lpstr>SIFT提取特徵點，並排序</vt:lpstr>
      <vt:lpstr>SIFT特徵的匹配</vt:lpstr>
      <vt:lpstr>SIFT提取匹配特徵點</vt:lpstr>
      <vt:lpstr>計算特徵點之間的距離</vt:lpstr>
      <vt:lpstr>計算角度</vt:lpstr>
      <vt:lpstr>CPU1方向</vt:lpstr>
      <vt:lpstr>CPU1方向</vt:lpstr>
      <vt:lpstr>CPU2方向</vt:lpstr>
      <vt:lpstr>CPU2方向</vt:lpstr>
      <vt:lpstr>CPU3方向</vt:lpstr>
      <vt:lpstr>CPU3方向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守望者白狼</cp:lastModifiedBy>
  <cp:revision>322</cp:revision>
  <dcterms:created xsi:type="dcterms:W3CDTF">2019-11-04T06:07:00Z</dcterms:created>
  <dcterms:modified xsi:type="dcterms:W3CDTF">2021-01-24T12:38:13Z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